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79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9" r:id="rId13"/>
    <p:sldId id="271" r:id="rId14"/>
    <p:sldId id="277" r:id="rId15"/>
    <p:sldId id="278" r:id="rId16"/>
    <p:sldId id="266" r:id="rId17"/>
    <p:sldId id="274" r:id="rId18"/>
    <p:sldId id="275" r:id="rId19"/>
    <p:sldId id="282" r:id="rId20"/>
    <p:sldId id="280" r:id="rId21"/>
    <p:sldId id="281" r:id="rId22"/>
    <p:sldId id="283" r:id="rId23"/>
    <p:sldId id="288" r:id="rId24"/>
    <p:sldId id="289" r:id="rId25"/>
    <p:sldId id="286" r:id="rId26"/>
    <p:sldId id="285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36" autoAdjust="0"/>
  </p:normalViewPr>
  <p:slideViewPr>
    <p:cSldViewPr>
      <p:cViewPr varScale="1">
        <p:scale>
          <a:sx n="45" d="100"/>
          <a:sy n="4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22546-0A2A-490D-B792-C71A16CDC22D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60840-1830-4FF2-9403-81A1D8C2D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6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0CDBD5-FA2C-4308-A9D3-DD27048F864F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29157A-A03C-4441-8965-8BFA4755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6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b="1" smtClean="0"/>
              <a:t>CNDH currently receives $1,683,000 in grants.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b="1" smtClean="0"/>
              <a:t>A quick search of grants.gov showed multiple grants with total funding in excess of $60,000,000</a:t>
            </a:r>
          </a:p>
          <a:p>
            <a:pPr lvl="1" eaLnBrk="1" hangingPunct="1">
              <a:spcBef>
                <a:spcPct val="0"/>
              </a:spcBef>
            </a:pPr>
            <a:endParaRPr lang="en-US" b="1" smtClean="0"/>
          </a:p>
          <a:p>
            <a:pPr eaLnBrk="1" hangingPunct="1"/>
            <a:r>
              <a:rPr lang="en-US" b="1" smtClean="0"/>
              <a:t>Potential Government Grant Sources:</a:t>
            </a:r>
          </a:p>
          <a:p>
            <a:pPr lvl="1" eaLnBrk="1" hangingPunct="1"/>
            <a:r>
              <a:rPr lang="en-US" smtClean="0"/>
              <a:t>National Institutes for Health (NIH)</a:t>
            </a:r>
          </a:p>
          <a:p>
            <a:pPr lvl="1" eaLnBrk="1" hangingPunct="1"/>
            <a:r>
              <a:rPr lang="en-US" smtClean="0"/>
              <a:t>Centers for Disease Control and Prevention (CDC)</a:t>
            </a:r>
          </a:p>
          <a:p>
            <a:pPr lvl="1" eaLnBrk="1" hangingPunct="1"/>
            <a:r>
              <a:rPr lang="en-US" smtClean="0"/>
              <a:t>Indian Health Service (IHS)</a:t>
            </a:r>
          </a:p>
          <a:p>
            <a:pPr lvl="1" eaLnBrk="1" hangingPunct="1"/>
            <a:r>
              <a:rPr lang="en-US" smtClean="0"/>
              <a:t>Health Resource Services Administration (HRSA)</a:t>
            </a:r>
          </a:p>
          <a:p>
            <a:pPr lvl="1" eaLnBrk="1" hangingPunct="1"/>
            <a:r>
              <a:rPr lang="en-US" smtClean="0"/>
              <a:t>Substance Abuse and Mental Health Services Administration (SAMHSA)</a:t>
            </a:r>
          </a:p>
          <a:p>
            <a:pPr eaLnBrk="1" hangingPunct="1"/>
            <a:r>
              <a:rPr lang="en-US" b="1" smtClean="0"/>
              <a:t>Private Funding Institutions</a:t>
            </a:r>
          </a:p>
          <a:p>
            <a:pPr lvl="1" eaLnBrk="1" hangingPunct="1"/>
            <a:r>
              <a:rPr lang="en-US" smtClean="0"/>
              <a:t>Robert Wood Johnson Foundation</a:t>
            </a:r>
          </a:p>
          <a:p>
            <a:pPr lvl="1" eaLnBrk="1" hangingPunct="1"/>
            <a:r>
              <a:rPr lang="en-US" smtClean="0"/>
              <a:t>Susan G. Komen Foundation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b="1" smtClean="0"/>
          </a:p>
          <a:p>
            <a:pPr lvl="1"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46865-5137-45CA-991E-A79BC3AD65D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F7BDA-A205-4F63-9400-2C91BA4CEC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8F27B-89F4-4979-8E9A-A17A4ECA517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4A2E-1C82-4A16-9BDC-C1A3CCE201C2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81B7-DEA1-41E1-8E87-369ED22CD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850E-60D3-4D4B-B9E1-360596F25C0C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3E53-7E8E-47CE-9DB4-A35F9561B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E734-B1DC-4B16-B454-4FD306F75139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628A-3D9D-4D8A-A057-FFB5A8E6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294A-46C7-4EDB-BF21-71876A5B1DB8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FAC-82CA-4308-8262-0EF100D06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4492-F3F0-42FB-98EF-AC8ED11961C3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C228-9914-4242-ACD5-427027E10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57C5-38A2-4F9F-B0DC-B2B0219ACFD1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AEF-83B3-48E6-BC72-A57A7D8EE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F7D1-6563-4CD8-B718-F7BF1B03FAA6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D29F-06E7-45FC-A82C-7A79915A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AE0F-4B99-4A57-BB47-1931A52A8B08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2645-4509-44BF-8F59-D1313100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152A-E538-47FD-BDF5-16D7BF9018D9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3DB8-7911-4EC1-BABA-3084B132F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0A34-F446-43C3-8CC0-9EC51163FBA3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70FF-C76B-42D2-A3FA-EC99A738B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1967-1A94-47D6-A446-7AED4ADFD63D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B537-80E2-4848-AC30-C494B13F1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CEDBA-FCD2-4323-AF72-A321857BD374}" type="datetimeFigureOut">
              <a:rPr lang="en-US"/>
              <a:pPr>
                <a:defRPr/>
              </a:pPr>
              <a:t>5/30/2012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1FE78B-F828-49AD-8B0C-9FB345F19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38200" y="125879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4000" b="1" dirty="0">
              <a:latin typeface="Rockwell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the Chickasaw </a:t>
            </a:r>
            <a:r>
              <a:rPr lang="en-US" sz="4000" b="1" dirty="0">
                <a:latin typeface="Rockwell" pitchFamily="18" charset="0"/>
                <a:ea typeface="Calibri" pitchFamily="34" charset="0"/>
                <a:cs typeface="Times New Roman" pitchFamily="18" charset="0"/>
              </a:rPr>
              <a:t>Nation </a:t>
            </a:r>
          </a:p>
          <a:p>
            <a:pPr algn="ctr"/>
            <a:r>
              <a:rPr lang="en-US" sz="4000" b="1" dirty="0">
                <a:latin typeface="Rockwell" pitchFamily="18" charset="0"/>
                <a:ea typeface="Calibri" pitchFamily="34" charset="0"/>
                <a:cs typeface="Times New Roman" pitchFamily="18" charset="0"/>
              </a:rPr>
              <a:t>Division of Health </a:t>
            </a:r>
            <a:endParaRPr lang="en-US" sz="2800" dirty="0">
              <a:ea typeface="Calibri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09600" y="2523599"/>
            <a:ext cx="82311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latin typeface="Rockwell" pitchFamily="18" charset="0"/>
                <a:ea typeface="MS Gothic"/>
                <a:cs typeface="Times New Roman" pitchFamily="18" charset="0"/>
              </a:rPr>
              <a:t>Department of Epidemiology, Research </a:t>
            </a:r>
          </a:p>
          <a:p>
            <a:pPr algn="ctr"/>
            <a:r>
              <a:rPr lang="en-US" sz="3200" b="1" dirty="0">
                <a:latin typeface="Rockwell" pitchFamily="18" charset="0"/>
                <a:ea typeface="MS Gothic"/>
                <a:cs typeface="Times New Roman" pitchFamily="18" charset="0"/>
              </a:rPr>
              <a:t>and Public Health</a:t>
            </a:r>
          </a:p>
          <a:p>
            <a:pPr algn="ctr"/>
            <a:endParaRPr lang="en-US" sz="3200" b="1" dirty="0">
              <a:latin typeface="Rockwell" pitchFamily="18" charset="0"/>
              <a:ea typeface="MS Gothic"/>
              <a:cs typeface="Times New Roman" pitchFamily="18" charset="0"/>
            </a:endParaRPr>
          </a:p>
          <a:p>
            <a:pPr algn="ctr"/>
            <a:endParaRPr lang="en-US" sz="3200" b="1" dirty="0">
              <a:latin typeface="Rockwell" pitchFamily="18" charset="0"/>
              <a:ea typeface="MS Gothic"/>
              <a:cs typeface="Times New Roman" pitchFamily="18" charset="0"/>
            </a:endParaRPr>
          </a:p>
          <a:p>
            <a:pPr algn="ctr"/>
            <a:endParaRPr lang="en-US" sz="3200" dirty="0">
              <a:latin typeface="Rockwell" pitchFamily="18" charset="0"/>
              <a:ea typeface="MS Gothic"/>
              <a:cs typeface="Times New Roman" pitchFamily="18" charset="0"/>
            </a:endParaRPr>
          </a:p>
          <a:p>
            <a:pPr algn="ctr"/>
            <a:r>
              <a:rPr lang="en-US" sz="1600" b="1" dirty="0">
                <a:latin typeface="Rockwell" pitchFamily="18" charset="0"/>
                <a:ea typeface="MS Gothic"/>
                <a:cs typeface="Times New Roman" pitchFamily="18" charset="0"/>
              </a:rPr>
              <a:t>Sheryl Goodson</a:t>
            </a:r>
          </a:p>
          <a:p>
            <a:pPr algn="ctr"/>
            <a:r>
              <a:rPr lang="en-US" sz="1600" b="1" dirty="0">
                <a:latin typeface="Rockwell" pitchFamily="18" charset="0"/>
                <a:ea typeface="MS Gothic"/>
                <a:cs typeface="Times New Roman" pitchFamily="18" charset="0"/>
              </a:rPr>
              <a:t>Michael Peercy</a:t>
            </a:r>
          </a:p>
          <a:p>
            <a:pPr algn="ctr"/>
            <a:r>
              <a:rPr lang="en-US" sz="1600" b="1" dirty="0">
                <a:latin typeface="Rockwell" pitchFamily="18" charset="0"/>
                <a:ea typeface="MS Gothic"/>
                <a:cs typeface="Times New Roman" pitchFamily="18" charset="0"/>
              </a:rPr>
              <a:t>Bobby Saunkeah</a:t>
            </a:r>
          </a:p>
          <a:p>
            <a:pPr algn="ctr"/>
            <a:r>
              <a:rPr lang="en-US" sz="1600" b="1" dirty="0">
                <a:latin typeface="Rockwell" pitchFamily="18" charset="0"/>
                <a:ea typeface="MS Gothic"/>
                <a:cs typeface="Times New Roman" pitchFamily="18" charset="0"/>
              </a:rPr>
              <a:t>Susan Alexander</a:t>
            </a:r>
          </a:p>
          <a:p>
            <a:pPr algn="ctr"/>
            <a:r>
              <a:rPr lang="en-US" sz="1600" b="1" dirty="0">
                <a:latin typeface="Rockwell" pitchFamily="18" charset="0"/>
                <a:ea typeface="MS Gothic"/>
                <a:cs typeface="Times New Roman" pitchFamily="18" charset="0"/>
              </a:rPr>
              <a:t>Kent Denson, MD</a:t>
            </a:r>
            <a:endParaRPr lang="en-US" sz="1600" dirty="0">
              <a:ea typeface="MS Gothic"/>
              <a:cs typeface="Arial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62400"/>
            <a:ext cx="1143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Benefits: Partnerships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772400" cy="3994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the Chickasaw Nation partnership with the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OUHSC Cancer Institute: 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Improved access and utilization of services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Native American patient navigator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State-of-the-art cancer clinical trials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Immediate initiation of therapy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Research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209800" y="228600"/>
            <a:ext cx="533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Health Research and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772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Benefits:  </a:t>
            </a:r>
            <a:br>
              <a:rPr lang="en-US" dirty="0" smtClean="0"/>
            </a:br>
            <a:r>
              <a:rPr lang="en-US" dirty="0" smtClean="0"/>
              <a:t>CNDH Generated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772400" cy="40703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Improved services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WIC program – “Tapping into the Power of Influence” research study: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20% increase in breastfeeding initiation .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16% increase in client enjoyment with WIC visit.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10% increase in client comfort with WIC visit.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80% increase in WIC employee job satisfaction 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06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905000" y="22860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Pathways to Wellness:  Native American Research Partnerships conference (hosted by the Chickasaw Nation)</a:t>
            </a:r>
            <a:endParaRPr lang="en-US" sz="2400" dirty="0"/>
          </a:p>
        </p:txBody>
      </p:sp>
      <p:pic>
        <p:nvPicPr>
          <p:cNvPr id="22531" name="Content Placeholder 4" descr="NARCH Pain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00200"/>
            <a:ext cx="6172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772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Epidemiology/Clinical Data Management and Reporting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Epidemiology: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Provides CNDH Administration with valid</a:t>
            </a:r>
            <a:r>
              <a:rPr lang="en-US" i="1" dirty="0" smtClean="0"/>
              <a:t> </a:t>
            </a:r>
            <a:r>
              <a:rPr lang="en-US" b="1" i="1" dirty="0" smtClean="0"/>
              <a:t>clinical </a:t>
            </a:r>
            <a:r>
              <a:rPr lang="en-US" dirty="0" smtClean="0"/>
              <a:t>data to support planning and development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Promotes internal research by providing hypothesis generating reports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Surveillance of disease throughout the Chickasaw Nation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Data Management: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Storehouse for all clinical reporting in the CNDH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Invaluable resource for planning and grant application</a:t>
            </a: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06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600200" y="2286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mpeercy\My Documents\My Pictures\Cholera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343399"/>
            <a:ext cx="3505200" cy="242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0" y="3048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382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Work with the Division of Housing to utilize existing GIS technology</a:t>
            </a:r>
          </a:p>
          <a:p>
            <a:endParaRPr lang="en-US" sz="2000" b="1" dirty="0"/>
          </a:p>
          <a:p>
            <a:r>
              <a:rPr lang="en-US" sz="2000" b="1" dirty="0"/>
              <a:t>Uses: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Disease Tracking and Surveillance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Disease cluster analysis (e.g. Cancer, Diabetes)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Infectious disease tracking (e.g. influenza)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Facility specific health measures at a glance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Geographic evaluation of Chickasaw communities for new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Evaluate prospective sites for new facilities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5605" name="Picture 3" descr="C:\Documents and Settings\mpeercy\My Documents\My Pictures\CN_bounda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46563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6962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Bio-Medical Grant Management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25963"/>
          </a:xfrm>
        </p:spPr>
        <p:txBody>
          <a:bodyPr>
            <a:normAutofit lnSpcReduction="10000"/>
          </a:bodyPr>
          <a:lstStyle/>
          <a:p>
            <a:pPr marL="971550" lvl="1" indent="-514350" eaLnBrk="1" hangingPunct="1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Proactive grant search and investigation.</a:t>
            </a:r>
          </a:p>
          <a:p>
            <a:pPr marL="971550" lvl="1" indent="-514350" eaLnBrk="1" hangingPunct="1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Grant writing (Biomedical grants are very different than other grants, and require a scientific plan for justification)</a:t>
            </a:r>
          </a:p>
          <a:p>
            <a:pPr marL="971550" lvl="1" indent="-514350" eaLnBrk="1" hangingPunct="1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Pre-Award and Post Award administrative support</a:t>
            </a:r>
          </a:p>
          <a:p>
            <a:pPr marL="971550" lvl="1" indent="-514350" eaLnBrk="1" hangingPunct="1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Budgeting and financial support</a:t>
            </a:r>
          </a:p>
          <a:p>
            <a:pPr marL="971550" lvl="1" indent="-514350" eaLnBrk="1" hangingPunct="1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Scope of work compliance and progress report writing</a:t>
            </a:r>
          </a:p>
          <a:p>
            <a:pPr marL="971550" lvl="1" indent="-514350" eaLnBrk="1" hangingPunct="1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Continuing application</a:t>
            </a:r>
          </a:p>
          <a:p>
            <a:pPr marL="971550" lvl="1" indent="-514350" eaLnBrk="1" hangingPunct="1">
              <a:spcBef>
                <a:spcPts val="700"/>
              </a:spcBef>
              <a:buClr>
                <a:srgbClr val="D6ECFF"/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Rewriting and resubmission of non-funded grants</a:t>
            </a:r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411" y="0"/>
            <a:ext cx="131781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71600" y="22860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7724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Human Research Protection Program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CNDH Institutional Review Board: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Protects safety and confidentiality of human research subjects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Is guided by the Office of Human Research Protections (OHRP)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Requires administrative support to manage increasing volume of protocols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Promotes inter-divisional collaboration to ensure  protection of subjects throughout CN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Certification/training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06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600200" y="22860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	Phased Implementation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52596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Year one: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Planning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Organization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Training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Strengthening Research Partnerships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Develop Community Advisory Board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Epidemiological reporting and surveillance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Automation of IRB processes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Grant Investigation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Year two: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Implementation of IRB automation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Matching of CNDH issues with available grants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Full project management of protocols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Initiating research from the community (CBPR)</a:t>
            </a:r>
            <a:endParaRPr lang="en-US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6002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228600"/>
          <a:ext cx="8686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5276159" imgH="6206776" progId="Visio.Drawing.11">
                  <p:embed/>
                </p:oleObj>
              </mc:Choice>
              <mc:Fallback>
                <p:oleObj name="Visio" r:id="rId3" imgW="5276159" imgH="620677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6800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371600" y="228600"/>
            <a:ext cx="670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  <a:p>
            <a:endParaRPr lang="en-US" dirty="0"/>
          </a:p>
        </p:txBody>
      </p:sp>
      <p:pic>
        <p:nvPicPr>
          <p:cNvPr id="317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599"/>
            <a:ext cx="7086600" cy="914401"/>
          </a:xfrm>
        </p:spPr>
        <p:txBody>
          <a:bodyPr/>
          <a:lstStyle/>
          <a:p>
            <a:pPr algn="ctr"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Arial Rounded MT Bold" pitchFamily="34" charset="0"/>
              </a:rPr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458200" cy="3352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 </a:t>
            </a:r>
          </a:p>
          <a:p>
            <a:pPr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sz="2800" b="1" dirty="0" smtClean="0"/>
              <a:t>Objectives: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smtClean="0"/>
              <a:t>Understand the roles of tribal research programs in Indian Country.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smtClean="0"/>
              <a:t>Identify strategies for changing the traditional research model/paradigm.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smtClean="0"/>
              <a:t>Identify benefits and challenges for establishing a tribal-based, public health focused research program.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066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524000" y="30480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 Chickasaw </a:t>
            </a:r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58200" cy="6857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Challenges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"/>
            <a:ext cx="7620000" cy="914400"/>
          </a:xfrm>
        </p:spPr>
        <p:txBody>
          <a:bodyPr/>
          <a:lstStyle/>
          <a:p>
            <a:pPr algn="ctr"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762000" y="2057400"/>
            <a:ext cx="76962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Office </a:t>
            </a:r>
            <a:r>
              <a:rPr lang="en-US" sz="2000" dirty="0" smtClean="0"/>
              <a:t>space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Misconception of department roles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Significant amount of time </a:t>
            </a:r>
            <a:r>
              <a:rPr lang="en-US" sz="2000" dirty="0" smtClean="0"/>
              <a:t>spent on grant activities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Other </a:t>
            </a:r>
            <a:r>
              <a:rPr lang="en-US" sz="2000" dirty="0"/>
              <a:t>duties as </a:t>
            </a:r>
            <a:r>
              <a:rPr lang="en-US" sz="2000" dirty="0" smtClean="0"/>
              <a:t>assigned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Slow </a:t>
            </a:r>
            <a:r>
              <a:rPr lang="en-US" sz="2000" dirty="0" smtClean="0"/>
              <a:t>development process </a:t>
            </a:r>
            <a:r>
              <a:rPr lang="en-US" sz="2000" dirty="0"/>
              <a:t>with little visible </a:t>
            </a:r>
            <a:r>
              <a:rPr lang="en-US" sz="2000" dirty="0" smtClean="0"/>
              <a:t>product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Conflicts of interest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Academic “mind-set” vs. programmatic/utilization “mind-set”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731726" cy="645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progress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5105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/>
              <a:t>CNDH/OU Norman collaboration aims:</a:t>
            </a:r>
          </a:p>
          <a:p>
            <a:r>
              <a:rPr lang="en-US" b="1" dirty="0" smtClean="0"/>
              <a:t>Research partnership – data</a:t>
            </a:r>
          </a:p>
          <a:p>
            <a:pPr lvl="1"/>
            <a:r>
              <a:rPr lang="en-US" b="1" dirty="0" smtClean="0"/>
              <a:t>CNDH:</a:t>
            </a:r>
          </a:p>
          <a:p>
            <a:pPr lvl="2"/>
            <a:r>
              <a:rPr lang="en-US" b="1" dirty="0" smtClean="0"/>
              <a:t>Data sharing</a:t>
            </a:r>
          </a:p>
          <a:p>
            <a:pPr lvl="2"/>
            <a:r>
              <a:rPr lang="en-US" b="1" dirty="0" smtClean="0"/>
              <a:t>Community research</a:t>
            </a:r>
          </a:p>
          <a:p>
            <a:pPr lvl="2"/>
            <a:r>
              <a:rPr lang="en-US" b="1" dirty="0" smtClean="0"/>
              <a:t>Cultural and clinical expertise</a:t>
            </a:r>
          </a:p>
          <a:p>
            <a:pPr lvl="1"/>
            <a:r>
              <a:rPr lang="en-US" b="1" dirty="0" smtClean="0"/>
              <a:t>University of Oklahoma:</a:t>
            </a:r>
          </a:p>
          <a:p>
            <a:pPr lvl="2"/>
            <a:r>
              <a:rPr lang="en-US" b="1" dirty="0" smtClean="0"/>
              <a:t>Computing</a:t>
            </a:r>
          </a:p>
          <a:p>
            <a:pPr lvl="2"/>
            <a:r>
              <a:rPr lang="en-US" b="1" dirty="0" smtClean="0"/>
              <a:t>Technical assistance</a:t>
            </a:r>
          </a:p>
          <a:p>
            <a:pPr lvl="2"/>
            <a:r>
              <a:rPr lang="en-US" b="1" dirty="0" smtClean="0"/>
              <a:t>Research collaboration</a:t>
            </a:r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447800" y="228600"/>
            <a:ext cx="660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progress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686800" cy="4724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/>
              <a:t>CNDH/OU Norman collaboration aims:</a:t>
            </a:r>
          </a:p>
          <a:p>
            <a:r>
              <a:rPr lang="en-US" sz="2800" b="1" dirty="0" smtClean="0"/>
              <a:t>Establish the infrastructure necessary to support a long-term health research program</a:t>
            </a:r>
          </a:p>
          <a:p>
            <a:r>
              <a:rPr lang="en-US" sz="2800" b="1" dirty="0" smtClean="0"/>
              <a:t>Develop a repository  for health information to support research, administrative, and clinical applications</a:t>
            </a:r>
          </a:p>
          <a:p>
            <a:r>
              <a:rPr lang="en-US" sz="2800" b="1" dirty="0" smtClean="0"/>
              <a:t>Develop longitudinal population health histories to establish a basis for chronic disease prevention, surveillance, and service models for a target population</a:t>
            </a:r>
          </a:p>
          <a:p>
            <a:endParaRPr lang="en-US" b="1" dirty="0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447800" y="228600"/>
            <a:ext cx="660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progress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/>
              <a:t>CNDH/OU Norman collaboration aims:</a:t>
            </a:r>
          </a:p>
          <a:p>
            <a:r>
              <a:rPr lang="en-US" b="1" dirty="0" smtClean="0"/>
              <a:t>Memorandum of Understanding</a:t>
            </a:r>
          </a:p>
          <a:p>
            <a:r>
              <a:rPr lang="en-US" b="1" dirty="0" smtClean="0"/>
              <a:t>Business Associate’s Agreement</a:t>
            </a:r>
          </a:p>
          <a:p>
            <a:r>
              <a:rPr lang="en-US" b="1" dirty="0" smtClean="0"/>
              <a:t>Research Advisory Council (CNDH and OU)</a:t>
            </a:r>
          </a:p>
          <a:p>
            <a:r>
              <a:rPr lang="en-US" b="1" dirty="0" smtClean="0"/>
              <a:t>Research protections</a:t>
            </a:r>
          </a:p>
          <a:p>
            <a:pPr lvl="1"/>
            <a:r>
              <a:rPr lang="en-US" b="1" dirty="0" smtClean="0"/>
              <a:t>CNDH IRB named “IRB of record” for all projects related to this endeavor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447800" y="228600"/>
            <a:ext cx="660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010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progress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6705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b="1" dirty="0" smtClean="0"/>
              <a:t>NARCH VII: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Selection of NARCH program co-coordinators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Strong academic partner advocates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Generation of ideas for projects		</a:t>
            </a:r>
            <a:r>
              <a:rPr lang="en-US" sz="2800" b="1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Selection process for projects</a:t>
            </a:r>
          </a:p>
          <a:p>
            <a:pPr marL="977900">
              <a:buFont typeface="Courier New" pitchFamily="49" charset="0"/>
              <a:buChar char="o"/>
            </a:pPr>
            <a:r>
              <a:rPr lang="en-US" sz="1800" b="1" dirty="0" smtClean="0"/>
              <a:t>Vitamin D</a:t>
            </a:r>
          </a:p>
          <a:p>
            <a:pPr marL="977900">
              <a:buFont typeface="Courier New" pitchFamily="49" charset="0"/>
              <a:buChar char="o"/>
            </a:pPr>
            <a:r>
              <a:rPr lang="en-US" sz="1800" b="1" dirty="0" smtClean="0"/>
              <a:t>tissue banking</a:t>
            </a:r>
          </a:p>
          <a:p>
            <a:pPr marL="977900">
              <a:buFont typeface="Courier New" pitchFamily="49" charset="0"/>
              <a:buChar char="o"/>
            </a:pPr>
            <a:r>
              <a:rPr lang="en-US" sz="1800" b="1" dirty="0" smtClean="0"/>
              <a:t>data base</a:t>
            </a:r>
          </a:p>
          <a:p>
            <a:pPr marL="977900">
              <a:buFont typeface="Courier New" pitchFamily="49" charset="0"/>
              <a:buChar char="o"/>
            </a:pPr>
            <a:r>
              <a:rPr lang="en-US" sz="1800" b="1" dirty="0" smtClean="0"/>
              <a:t>Diabetes peer educator program</a:t>
            </a:r>
          </a:p>
          <a:p>
            <a:pPr marL="977900">
              <a:buFont typeface="Courier New" pitchFamily="49" charset="0"/>
              <a:buChar char="o"/>
            </a:pPr>
            <a:r>
              <a:rPr lang="en-US" sz="1800" b="1" dirty="0" smtClean="0"/>
              <a:t>Medical home model</a:t>
            </a:r>
            <a:endParaRPr lang="en-US" sz="2000" b="1" dirty="0" smtClean="0"/>
          </a:p>
          <a:p>
            <a:pPr lvl="1"/>
            <a:endParaRPr lang="en-US" dirty="0" smtClean="0"/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143000" y="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686800" cy="45259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NARCH VII Faculty Development Project:</a:t>
            </a:r>
          </a:p>
          <a:p>
            <a:pPr>
              <a:buNone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CBPR training/actual experience for interested tribal personnel  </a:t>
            </a:r>
          </a:p>
          <a:p>
            <a:pPr lvl="1">
              <a:buFont typeface="Wingdings" pitchFamily="2" charset="2"/>
              <a:buChar char="§"/>
            </a:pPr>
            <a:endParaRPr lang="en-US" sz="20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Establish tribal/academic IRB engagement process</a:t>
            </a:r>
          </a:p>
          <a:p>
            <a:pPr lvl="1">
              <a:buNone/>
            </a:pPr>
            <a:endParaRPr lang="en-US" sz="20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Develop model approach for conducting research in tribal communities for use as a training tool in academic settings.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0"/>
            <a:ext cx="6603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Currently working on 15 grant opportunities for research and public health: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/>
              <a:t>Internal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/>
              <a:t>Collaboration – initiated by the academic center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/>
              <a:t>Collaboration – initiated by CNDH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Current and proposed partners: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/>
              <a:t>OUHSC</a:t>
            </a:r>
          </a:p>
          <a:p>
            <a:pPr lvl="2">
              <a:buFont typeface="Wingdings" pitchFamily="2" charset="2"/>
              <a:buChar char="Ø"/>
            </a:pPr>
            <a:r>
              <a:rPr lang="en-US" sz="1200" b="1" dirty="0" smtClean="0"/>
              <a:t>Stephenson Cancer Institute</a:t>
            </a:r>
          </a:p>
          <a:p>
            <a:pPr lvl="2">
              <a:buFont typeface="Wingdings" pitchFamily="2" charset="2"/>
              <a:buChar char="Ø"/>
            </a:pPr>
            <a:r>
              <a:rPr lang="en-US" sz="1200" b="1" dirty="0" smtClean="0"/>
              <a:t>Harold Hamm Oklahoma Diabetes Center</a:t>
            </a:r>
          </a:p>
          <a:p>
            <a:pPr lvl="2">
              <a:buFont typeface="Wingdings" pitchFamily="2" charset="2"/>
              <a:buChar char="Ø"/>
            </a:pPr>
            <a:r>
              <a:rPr lang="en-US" sz="1200" b="1" dirty="0" smtClean="0"/>
              <a:t>Oklahoma Medical Research Foundation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/>
              <a:t>OU Norman</a:t>
            </a:r>
          </a:p>
          <a:p>
            <a:pPr lvl="2">
              <a:buFont typeface="Wingdings" pitchFamily="2" charset="2"/>
              <a:buChar char="Ø"/>
            </a:pPr>
            <a:r>
              <a:rPr lang="en-US" sz="1200" b="1" dirty="0" smtClean="0"/>
              <a:t>Department of Geography and Environmental Sustainability</a:t>
            </a:r>
          </a:p>
          <a:p>
            <a:pPr lvl="2">
              <a:buFont typeface="Wingdings" pitchFamily="2" charset="2"/>
              <a:buChar char="Ø"/>
            </a:pPr>
            <a:r>
              <a:rPr lang="en-US" sz="1200" b="1" dirty="0" smtClean="0"/>
              <a:t>Climate Science Center (National Weather Center)</a:t>
            </a:r>
          </a:p>
          <a:p>
            <a:pPr lvl="2">
              <a:buFont typeface="Wingdings" pitchFamily="2" charset="2"/>
              <a:buChar char="Ø"/>
            </a:pPr>
            <a:r>
              <a:rPr lang="en-US" sz="1200" b="1" dirty="0" smtClean="0"/>
              <a:t>Center for Applied Social Research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/>
              <a:t>Oklahoma City Area Indian Health Board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/>
              <a:t>University of Massachusetts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/>
              <a:t>Centers for Disease Control and Prevention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0"/>
            <a:ext cx="6603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Thank you!</a:t>
            </a:r>
          </a:p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Sheryl Goodson, CPH, RHIA, CPMSM – Director</a:t>
            </a:r>
          </a:p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Bobby Saunkeah, RN, CDE, CIP – Program Manager – IRB Chair</a:t>
            </a:r>
          </a:p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Michael Peercy, MPH, MT(ASCP)H – Epidemiologist – IRB Administrator</a:t>
            </a:r>
          </a:p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Susan Alexander – Grant Coordinator</a:t>
            </a:r>
          </a:p>
          <a:p>
            <a:pPr>
              <a:buFont typeface="Wingdings" pitchFamily="2" charset="2"/>
              <a:buChar char="Ø"/>
            </a:pPr>
            <a:endParaRPr lang="en-US" sz="1800" b="1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 smtClean="0"/>
              <a:t>Kent Denson, MD – Medical Staff Advisor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0"/>
            <a:ext cx="6603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Mission of the CNDH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To provide American Indians with health services that promote healing and wellness.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Department mission: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Promote research that enriches the lives of our people and diminishes the disparate burden of disease.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Protect the safety of our research participants and guard the integrity and heritage of the Chickasaw Nation.</a:t>
            </a:r>
            <a:endParaRPr 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12" y="0"/>
            <a:ext cx="13110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600200" y="228600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Vision of the CNDH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Healthy American Indians through informed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choices and excellent health services.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Department vision: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Transparent research beneficial to our community that enhances the wellbeing of the whole tribe.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Data storage and management that maximize educated health decisions by access to current, reliable data.</a:t>
            </a:r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" cy="98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6002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Potential - CNDH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2950"/>
            <a:ext cx="7772400" cy="484505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Chickasaw Nation Medical Center:  emerging contributor in biomedical research involving American Indians.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Infrastructure to manage influx of research partnerships: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University of Oklahoma Health Sciences Center</a:t>
            </a:r>
          </a:p>
          <a:p>
            <a:pPr lvl="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Harold Hamm Diabetes Center</a:t>
            </a:r>
          </a:p>
          <a:p>
            <a:pPr lvl="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General Clinical Research Center</a:t>
            </a:r>
          </a:p>
          <a:p>
            <a:pPr lvl="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OU Cancer Institute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Oklahoma Medical Research Foundation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6002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Continuum of Research:</a:t>
            </a: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76400" y="152400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  <p:pic>
        <p:nvPicPr>
          <p:cNvPr id="163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905000"/>
            <a:ext cx="7439025" cy="1905000"/>
          </a:xfrm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81000" y="3886200"/>
            <a:ext cx="7924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 dirty="0">
                <a:latin typeface="Franklin Gothic Book" pitchFamily="34" charset="0"/>
              </a:rPr>
              <a:t>CNDH currently participates in studies that cover a broad range of topics  and research approaches.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latin typeface="Franklin Gothic Book" pitchFamily="34" charset="0"/>
              </a:rPr>
              <a:t>Dr. Lyons’ Pre-</a:t>
            </a:r>
            <a:r>
              <a:rPr lang="en-US" sz="2000" dirty="0" err="1">
                <a:latin typeface="Franklin Gothic Book" pitchFamily="34" charset="0"/>
              </a:rPr>
              <a:t>eclampsia</a:t>
            </a:r>
            <a:r>
              <a:rPr lang="en-US" sz="2000" dirty="0">
                <a:latin typeface="Franklin Gothic Book" pitchFamily="34" charset="0"/>
              </a:rPr>
              <a:t> studies:  “Pure Research” – Benefit for the good of all Native Americans – Reduction  of health disparities.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latin typeface="Franklin Gothic Book" pitchFamily="34" charset="0"/>
              </a:rPr>
              <a:t>Dr. James’ Rheumatology study:  Direct clinical services to the tribe in exchange for research participation.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latin typeface="Franklin Gothic Book" pitchFamily="34" charset="0"/>
              </a:rPr>
              <a:t>Chickasaw Nation Nutrition Services: Research initiated by the community  (CBPR).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Roles: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525962"/>
          </a:xfrm>
        </p:spPr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Research opportunity and development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Research intake and navigation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Coordination of research efforts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Dissemination of research findings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Epidemiology and biostatistics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National reporting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Human research protection program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Bio-medical grant  management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600200" y="2286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Benefits: 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655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Access to specialty clinical services 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Rheumatology -  (Judith James, MD, PhD; OMRF)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Pediatric diabetes treatment and education (Kenneth Copeland, MD; OUHSC)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Creation of opportunities for citizens and employees: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NARCH summer undergraduate research program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NARCH faculty development program</a:t>
            </a:r>
            <a:endParaRPr lang="en-US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95400" cy="10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24000" y="2286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Benefits: 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8100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NIH grant (in partnership with OUHSC ) to create a </a:t>
            </a:r>
            <a:r>
              <a:rPr lang="en-US" b="1" dirty="0" smtClean="0"/>
              <a:t>Translational Diabetes Research Center </a:t>
            </a:r>
            <a:r>
              <a:rPr lang="en-US" dirty="0" smtClean="0"/>
              <a:t>at CNMC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Provide the latest in diabetes treatment options 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Requires support of an internal research infrastructure.</a:t>
            </a:r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06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600200" y="2286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Chickasaw Nation Division of Health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Department of Epidemiology, Research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665</TotalTime>
  <Words>1434</Words>
  <Application>Microsoft Office PowerPoint</Application>
  <PresentationFormat>On-screen Show (4:3)</PresentationFormat>
  <Paragraphs>308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Trek</vt:lpstr>
      <vt:lpstr>Visio</vt:lpstr>
      <vt:lpstr>PowerPoint Presentation</vt:lpstr>
      <vt:lpstr> </vt:lpstr>
      <vt:lpstr>Mission of the CNDH </vt:lpstr>
      <vt:lpstr>Vision of the CNDH</vt:lpstr>
      <vt:lpstr>Research Potential - CNDH</vt:lpstr>
      <vt:lpstr>Continuum of Research:</vt:lpstr>
      <vt:lpstr>Department Roles:</vt:lpstr>
      <vt:lpstr>Research Benefits:  Partnerships</vt:lpstr>
      <vt:lpstr>Research Benefits:  Partnerships</vt:lpstr>
      <vt:lpstr>Research Benefits: Partnerships</vt:lpstr>
      <vt:lpstr>Research Benefits:   CNDH Generated</vt:lpstr>
      <vt:lpstr>Pathways to Wellness:  Native American Research Partnerships conference (hosted by the Chickasaw Nation)</vt:lpstr>
      <vt:lpstr>Epidemiology/Clinical Data Management and Reporting  </vt:lpstr>
      <vt:lpstr>PowerPoint Presentation</vt:lpstr>
      <vt:lpstr>Bio-Medical Grant Management   </vt:lpstr>
      <vt:lpstr>Human Research Protection Program  </vt:lpstr>
      <vt:lpstr> Phased Implementation   </vt:lpstr>
      <vt:lpstr>PowerPoint Presentation</vt:lpstr>
      <vt:lpstr>PowerPoint Presentation</vt:lpstr>
      <vt:lpstr>Challenges  </vt:lpstr>
      <vt:lpstr>PowerPoint Presentation</vt:lpstr>
      <vt:lpstr>progress </vt:lpstr>
      <vt:lpstr>progress </vt:lpstr>
      <vt:lpstr>progress </vt:lpstr>
      <vt:lpstr>progress  </vt:lpstr>
      <vt:lpstr>progress</vt:lpstr>
      <vt:lpstr>Future</vt:lpstr>
      <vt:lpstr>Questions??</vt:lpstr>
    </vt:vector>
  </TitlesOfParts>
  <Company>Chickasaw Nation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bsaunkeah</dc:creator>
  <cp:lastModifiedBy>nihbguest</cp:lastModifiedBy>
  <cp:revision>100</cp:revision>
  <dcterms:created xsi:type="dcterms:W3CDTF">2012-05-21T14:00:30Z</dcterms:created>
  <dcterms:modified xsi:type="dcterms:W3CDTF">2012-05-30T19:41:57Z</dcterms:modified>
</cp:coreProperties>
</file>